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4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4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2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1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93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1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3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2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7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8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4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8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599894-B82B-42A8-B632-AD82E2C0F13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343BB7-47C1-4017-939E-8B36195AB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98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#_&#1042;&#1074;&#1086;&#1076;_&#1084;&#1077;&#1088;&#1086;&#1087;&#1088;&#1080;&#1103;&#1090;&#1080;&#1081;_&#1087;&#1086;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#_&#1047;&#1072;&#1087;&#1088;&#1086;&#1089;_&#1089;&#1090;&#1072;&#1090;&#1091;&#1089;&#1072;_&#1091;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C06AA-6C11-4E60-960B-ED14B4019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4444" y="1964267"/>
            <a:ext cx="8055681" cy="24214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База данных </a:t>
            </a:r>
            <a:r>
              <a:rPr lang="en-US" dirty="0"/>
              <a:t>Analysis Core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BE0475-62B0-4318-8CB5-5A5D32EF6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33" y="4385732"/>
            <a:ext cx="9466792" cy="1405467"/>
          </a:xfrm>
        </p:spPr>
        <p:txBody>
          <a:bodyPr/>
          <a:lstStyle/>
          <a:p>
            <a:r>
              <a:rPr lang="ru-RU" dirty="0"/>
              <a:t>Сопровождение процесса проверок (аудитов) и интеграция с 1С</a:t>
            </a:r>
            <a:r>
              <a:rPr lang="en-US" dirty="0"/>
              <a:t>v</a:t>
            </a:r>
            <a:r>
              <a:rPr lang="ru-RU" dirty="0"/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61A8AB-1A93-4905-B0F5-7BEF444414DD}"/>
              </a:ext>
            </a:extLst>
          </p:cNvPr>
          <p:cNvSpPr txBox="1"/>
          <p:nvPr/>
        </p:nvSpPr>
        <p:spPr>
          <a:xfrm>
            <a:off x="0" y="6488668"/>
            <a:ext cx="200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Луговой А.А., 2018</a:t>
            </a:r>
          </a:p>
        </p:txBody>
      </p:sp>
    </p:spTree>
    <p:extLst>
      <p:ext uri="{BB962C8B-B14F-4D97-AF65-F5344CB8AC3E}">
        <p14:creationId xmlns:p14="http://schemas.microsoft.com/office/powerpoint/2010/main" val="291670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26E7E-AAD4-49FB-AD23-EEC6F004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55420"/>
            <a:ext cx="10965872" cy="758033"/>
          </a:xfrm>
        </p:spPr>
        <p:txBody>
          <a:bodyPr>
            <a:noAutofit/>
          </a:bodyPr>
          <a:lstStyle/>
          <a:p>
            <a:r>
              <a:rPr lang="ru-RU" sz="2800" dirty="0"/>
              <a:t>Просмотр информации о нарушениях, мероприятиях и статусах </a:t>
            </a:r>
            <a:r>
              <a:rPr lang="ru-RU" sz="2800" dirty="0" smtClean="0"/>
              <a:t> устранения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5" y="880869"/>
            <a:ext cx="10418619" cy="5942268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453515" y="1743362"/>
            <a:ext cx="9491576" cy="1246909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Выноска: линия 100"/>
          <p:cNvSpPr/>
          <p:nvPr/>
        </p:nvSpPr>
        <p:spPr>
          <a:xfrm>
            <a:off x="6296285" y="3170377"/>
            <a:ext cx="2410691" cy="390237"/>
          </a:xfrm>
          <a:prstGeom prst="borderCallout1">
            <a:avLst>
              <a:gd name="adj1" fmla="val 30817"/>
              <a:gd name="adj2" fmla="val -479"/>
              <a:gd name="adj3" fmla="val -44232"/>
              <a:gd name="adj4" fmla="val -3651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n>
                  <a:noFill/>
                </a:ln>
                <a:effectLst/>
                <a:latin typeface="Times New Roman"/>
                <a:ea typeface="Impact"/>
                <a:cs typeface="Times New Roman"/>
              </a:rPr>
              <a:t>Подтаблица «Нарушений»</a:t>
            </a:r>
            <a:r>
              <a:rPr lang="ru-RU" sz="1200" dirty="0">
                <a:effectLst/>
                <a:latin typeface="Times New Roman"/>
                <a:ea typeface="Impact"/>
                <a:cs typeface="Times New Roman"/>
              </a:rPr>
              <a:t> </a:t>
            </a:r>
            <a:endParaRPr lang="ru-RU" sz="1200" dirty="0">
              <a:effectLst/>
              <a:ea typeface="Impact"/>
              <a:cs typeface="Times New Roman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36645" y="5322313"/>
            <a:ext cx="9450011" cy="48274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Выноска: линия 101"/>
          <p:cNvSpPr/>
          <p:nvPr/>
        </p:nvSpPr>
        <p:spPr>
          <a:xfrm>
            <a:off x="7301343" y="4765964"/>
            <a:ext cx="2535384" cy="402359"/>
          </a:xfrm>
          <a:prstGeom prst="borderCallout1">
            <a:avLst>
              <a:gd name="adj1" fmla="val 30817"/>
              <a:gd name="adj2" fmla="val -479"/>
              <a:gd name="adj3" fmla="val 138699"/>
              <a:gd name="adj4" fmla="val -290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n>
                  <a:noFill/>
                </a:ln>
                <a:effectLst/>
                <a:latin typeface="Times New Roman"/>
                <a:ea typeface="Impact"/>
                <a:cs typeface="Times New Roman"/>
              </a:rPr>
              <a:t>Подтаблица «Мероприятий»</a:t>
            </a:r>
            <a:r>
              <a:rPr lang="ru-RU" sz="1200" dirty="0">
                <a:effectLst/>
                <a:latin typeface="Times New Roman"/>
                <a:ea typeface="Impact"/>
                <a:cs typeface="Times New Roman"/>
              </a:rPr>
              <a:t> </a:t>
            </a:r>
            <a:endParaRPr lang="ru-RU" sz="1200" dirty="0">
              <a:effectLst/>
              <a:ea typeface="Impact"/>
              <a:cs typeface="Times New Roman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536645" y="6026726"/>
            <a:ext cx="9450011" cy="754845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Выноска: линия 104"/>
          <p:cNvSpPr/>
          <p:nvPr/>
        </p:nvSpPr>
        <p:spPr>
          <a:xfrm>
            <a:off x="1865341" y="4752109"/>
            <a:ext cx="2928332" cy="402359"/>
          </a:xfrm>
          <a:prstGeom prst="borderCallout1">
            <a:avLst>
              <a:gd name="adj1" fmla="val 103443"/>
              <a:gd name="adj2" fmla="val 5517"/>
              <a:gd name="adj3" fmla="val 316823"/>
              <a:gd name="adj4" fmla="val 2744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ln>
                  <a:noFill/>
                </a:ln>
                <a:effectLst/>
                <a:latin typeface="Times New Roman"/>
                <a:ea typeface="Impact"/>
                <a:cs typeface="Times New Roman"/>
              </a:rPr>
              <a:t>Подтаблица «Статусов мероприятий»</a:t>
            </a:r>
            <a:r>
              <a:rPr lang="ru-RU" sz="1200">
                <a:effectLst/>
                <a:latin typeface="Times New Roman"/>
                <a:ea typeface="Impact"/>
                <a:cs typeface="Times New Roman"/>
              </a:rPr>
              <a:t> </a:t>
            </a:r>
            <a:endParaRPr lang="ru-RU" sz="1200">
              <a:effectLst/>
              <a:ea typeface="Impac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88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55A2EC-41DB-4B29-9E41-324018C7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55420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Рабочие документы.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41AFF4-9354-4074-8993-EE7F2F7B7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8" y="594469"/>
            <a:ext cx="11090563" cy="162842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С целью подтверждения выводов аудиторов, в БД реализована возможность документирования хода выполнения проверочных процедур, путем либо:</a:t>
            </a:r>
          </a:p>
          <a:p>
            <a:pPr algn="just"/>
            <a:r>
              <a:rPr lang="ru-RU" dirty="0"/>
              <a:t>вложения в БД самих файлов (рабочих документов), </a:t>
            </a:r>
          </a:p>
          <a:p>
            <a:pPr algn="just"/>
            <a:r>
              <a:rPr lang="ru-RU" dirty="0"/>
              <a:t>указания ссылок на местонахождение файлов/папок на компьютере. </a:t>
            </a:r>
          </a:p>
          <a:p>
            <a:pPr marL="0" indent="0" algn="just">
              <a:buNone/>
            </a:pPr>
            <a:r>
              <a:rPr lang="ru-RU" dirty="0"/>
              <a:t>Первый вариант – целесообразен при небольшом размере рабочего файла, в случае если рабочих документов много, необходимо использовать схему с ссылками на файловые ресурсы (папки).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11" y="2320487"/>
            <a:ext cx="10920803" cy="28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4CD3C2-229F-4802-A6A7-35C2968D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567"/>
            <a:ext cx="10799618" cy="443344"/>
          </a:xfrm>
        </p:spPr>
        <p:txBody>
          <a:bodyPr>
            <a:noAutofit/>
          </a:bodyPr>
          <a:lstStyle/>
          <a:p>
            <a:r>
              <a:rPr lang="ru-RU" sz="2800" dirty="0"/>
              <a:t>Мониторинг исполнения нарушений: запрос статуса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C10245-D251-4C6E-AABD-09D31118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473109"/>
            <a:ext cx="11176000" cy="5136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Процесс мониторинга организован путем запроса через </a:t>
            </a:r>
            <a:r>
              <a:rPr lang="en-US" dirty="0"/>
              <a:t>MS Outlook</a:t>
            </a:r>
            <a:r>
              <a:rPr lang="ru-RU" dirty="0"/>
              <a:t> информации у ответственного подразделения о текущем статусе исполнения корректирующих мероприятий.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1056241"/>
            <a:ext cx="10099970" cy="57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FEE0C6-7776-483E-99A7-2550AE9A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420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запрос статуса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964673-5951-41A6-9AD7-09D8D587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1" y="526474"/>
            <a:ext cx="11142518" cy="10529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Запрос направляется почтовым сообщением в адрес ответственного за устранение, которого определили на этапе «</a:t>
            </a:r>
            <a:r>
              <a:rPr lang="ru-RU" u="sng" dirty="0">
                <a:hlinkClick r:id="rId2" action="ppaction://hlinkfile"/>
              </a:rPr>
              <a:t>Ввод мероприятий по устранению нарушений</a:t>
            </a:r>
            <a:r>
              <a:rPr lang="ru-RU" dirty="0"/>
              <a:t>». В данное почтовое сообщение прикладывается таблица </a:t>
            </a:r>
            <a:r>
              <a:rPr lang="en-US" dirty="0"/>
              <a:t>Excel</a:t>
            </a:r>
            <a:r>
              <a:rPr lang="ru-RU" dirty="0"/>
              <a:t> (реестр нарушений и мероприятий), в которой ответственному сотруднику необходимо заполнить соответствующие поля.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76" y="1761103"/>
            <a:ext cx="10934050" cy="2963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6" y="4881917"/>
            <a:ext cx="10930706" cy="17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573AE-BBD3-474F-A681-A7F0D63A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420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Ввод в БД статуса устранения.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26AD2E-34E5-4846-A176-29C70832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47" y="443350"/>
            <a:ext cx="11098389" cy="56803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После получения информации </a:t>
            </a:r>
            <a:r>
              <a:rPr lang="ru-RU" u="sng" dirty="0">
                <a:hlinkClick r:id="rId2" action="ppaction://hlinkfile"/>
              </a:rPr>
              <a:t>по запросу от ответственного подразделения</a:t>
            </a:r>
            <a:r>
              <a:rPr lang="ru-RU" dirty="0"/>
              <a:t> о текущем статусе исполнения корректирующих мероприятий, сотруднику СВК необходимо на отчетную дату внести информацию о статусе в БД.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7" y="1036354"/>
            <a:ext cx="10197854" cy="58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3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3DB81-1B19-442F-B1BE-31565B6E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6" y="41565"/>
            <a:ext cx="11119591" cy="841536"/>
          </a:xfrm>
        </p:spPr>
        <p:txBody>
          <a:bodyPr>
            <a:noAutofit/>
          </a:bodyPr>
          <a:lstStyle/>
          <a:p>
            <a:r>
              <a:rPr lang="ru-RU" sz="2800" dirty="0"/>
              <a:t>Информирование ответственного подразделения об итоговом статусе.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2F8CAE-2EA0-4713-A5DE-848800E4D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05" y="1057308"/>
            <a:ext cx="10967025" cy="12558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После внесения информации о текущем статусе исполнения корректирующих мероприятий в БД, сотрудник СВК может (если это прописано внутренними нормами СВК) проинформировать ответственные подразделения об окончательном статусе на отчетную дату.</a:t>
            </a:r>
          </a:p>
          <a:p>
            <a:pPr marL="0" indent="0" algn="just">
              <a:buNone/>
            </a:pPr>
            <a:r>
              <a:rPr lang="ru-RU" dirty="0"/>
              <a:t>Информирование осуществляется почтовым сообщением с вложением таблицы </a:t>
            </a:r>
            <a:r>
              <a:rPr lang="en-US" dirty="0"/>
              <a:t>Excel</a:t>
            </a:r>
            <a:r>
              <a:rPr lang="ru-RU" dirty="0"/>
              <a:t>, в которой уже отражена итоговая информация о статусе устранения недостатка.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2" y="2657808"/>
            <a:ext cx="10962595" cy="26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E131B-5C66-4C63-99B0-9EAD766B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96982"/>
            <a:ext cx="11166764" cy="711199"/>
          </a:xfrm>
        </p:spPr>
        <p:txBody>
          <a:bodyPr>
            <a:noAutofit/>
          </a:bodyPr>
          <a:lstStyle/>
          <a:p>
            <a:r>
              <a:rPr lang="ru-RU" sz="2800" dirty="0"/>
              <a:t>Контроль соблюдения сроков исполнения корректировочных мероприятий.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60C610-E76E-49D5-B131-9F8F33FA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7" y="1070650"/>
            <a:ext cx="11139054" cy="10526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С целью обеспечения контроля за сроками исполнения корректировочных мероприятий, сотрудники СВК могут сопоставить отклонения между датами планового устранения нарушения и отчетной датой (в отношении неисполненных ранее  мероприятий) или текущей датой (в отношении новых мероприятий).</a:t>
            </a:r>
          </a:p>
          <a:p>
            <a:pPr marL="0" indent="0" algn="just">
              <a:buNone/>
            </a:pPr>
            <a:r>
              <a:rPr lang="ru-RU" dirty="0"/>
              <a:t>По особо критичным случаям, можно выборочно проинформировать ответственного о несоблюдении сроков.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36" y="2291715"/>
            <a:ext cx="11076194" cy="38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DB7E88-7C76-45B5-8BF5-535AA0C5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75"/>
            <a:ext cx="10131425" cy="374070"/>
          </a:xfrm>
        </p:spPr>
        <p:txBody>
          <a:bodyPr>
            <a:noAutofit/>
          </a:bodyPr>
          <a:lstStyle/>
          <a:p>
            <a:r>
              <a:rPr lang="ru-RU" sz="2800" dirty="0"/>
              <a:t>Отчетность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A20E97-3AD1-4DFD-8D04-45C83300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61" y="600107"/>
            <a:ext cx="10893521" cy="38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БД реализована возможность экспортировать в </a:t>
            </a:r>
            <a:r>
              <a:rPr lang="en-US" dirty="0"/>
              <a:t>Excel</a:t>
            </a:r>
            <a:r>
              <a:rPr lang="ru-RU" dirty="0"/>
              <a:t> практически все отчеты, таблицы и запросы.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1" y="1559968"/>
            <a:ext cx="11097527" cy="39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5F6D08-F2A5-4C6E-80EE-2B7792F1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420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Отчет по эффективности СВК.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1C02FB-A96B-4355-A32A-21D1ACA5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57201"/>
            <a:ext cx="10896599" cy="13023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/>
              <a:t>В БД имеется возможность отражения результативности проведенных СВК мероприятий в рамках устранения выявленных нарушений – «Экономический эффект». Экономический эффект – это материальная польза от реализации корректирующих мероприятий, например, удержания, компенсации, возврат или зачет задолженности, поступления денег по судебному решению и т.д., выраженного в стоимостном выражении. Для целей оценки, в БД сумма экономического эффекта сопоставляется с уровнем выявленного ущерба/риска (в разрезе проверок).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1791525"/>
            <a:ext cx="10115108" cy="50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1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BDD332-07CF-4D12-AA3F-2165FAF4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7" y="83130"/>
            <a:ext cx="10131425" cy="41563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Интеграция с 1С</a:t>
            </a:r>
            <a:r>
              <a:rPr lang="en-US" sz="3100" dirty="0"/>
              <a:t>v</a:t>
            </a:r>
            <a:r>
              <a:rPr lang="ru-RU" sz="3100" dirty="0"/>
              <a:t>8 (подключение)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7A210E-A71E-401A-BE5F-5A9F9213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19" y="642551"/>
            <a:ext cx="10136490" cy="62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AD6E9F-26FA-4E1B-A6A7-C66A9A76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55420"/>
            <a:ext cx="10131425" cy="471055"/>
          </a:xfrm>
        </p:spPr>
        <p:txBody>
          <a:bodyPr>
            <a:noAutofit/>
          </a:bodyPr>
          <a:lstStyle/>
          <a:p>
            <a:r>
              <a:rPr lang="ru-RU" sz="2800" dirty="0"/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C9737E-FA90-4D5F-B396-840FEEC8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498765"/>
            <a:ext cx="11194473" cy="44611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База данных </a:t>
            </a:r>
            <a:r>
              <a:rPr lang="ru-RU" dirty="0" err="1"/>
              <a:t>Analysis</a:t>
            </a:r>
            <a:r>
              <a:rPr lang="ru-RU" dirty="0"/>
              <a:t> </a:t>
            </a:r>
            <a:r>
              <a:rPr lang="ru-RU" dirty="0" err="1"/>
              <a:t>Core</a:t>
            </a:r>
            <a:r>
              <a:rPr lang="ru-RU" dirty="0"/>
              <a:t> 1.0 (далее - БД) разработана на базе MS </a:t>
            </a:r>
            <a:r>
              <a:rPr lang="ru-RU" dirty="0" err="1"/>
              <a:t>Access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 (.</a:t>
            </a:r>
            <a:r>
              <a:rPr lang="ru-RU" dirty="0" err="1"/>
              <a:t>accdb</a:t>
            </a:r>
            <a:r>
              <a:rPr lang="ru-RU" dirty="0"/>
              <a:t>). Данная база данных предназначена для сопровождения процесса проверок (аудита) подразделений и процессов в рамках реализации внутреннего контроля в организации. </a:t>
            </a:r>
          </a:p>
          <a:p>
            <a:pPr marL="0" indent="0" algn="just">
              <a:buNone/>
            </a:pPr>
            <a:r>
              <a:rPr lang="ru-RU" dirty="0"/>
              <a:t>Охватывает процессы: </a:t>
            </a:r>
          </a:p>
          <a:p>
            <a:pPr algn="just"/>
            <a:r>
              <a:rPr lang="ru-RU" dirty="0"/>
              <a:t>планирования проверок, </a:t>
            </a:r>
          </a:p>
          <a:p>
            <a:pPr algn="just"/>
            <a:r>
              <a:rPr lang="ru-RU" dirty="0"/>
              <a:t>проведение проверок с фиксацией результатов (рабочие документы), </a:t>
            </a:r>
          </a:p>
          <a:p>
            <a:pPr algn="just"/>
            <a:r>
              <a:rPr lang="ru-RU" dirty="0"/>
              <a:t>формирование плана устранения недостатков (ПУН), </a:t>
            </a:r>
          </a:p>
          <a:p>
            <a:pPr algn="just"/>
            <a:r>
              <a:rPr lang="ru-RU" dirty="0"/>
              <a:t>мониторинг исполнения ПУН, </a:t>
            </a:r>
          </a:p>
          <a:p>
            <a:pPr algn="just"/>
            <a:r>
              <a:rPr lang="ru-RU" dirty="0"/>
              <a:t>формирование отчетности и статистики.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Дополнительно в БД реализована возможность интеграции с 1Сv8 (серверная и файловая) через механизм </a:t>
            </a:r>
            <a:r>
              <a:rPr lang="ru-RU" dirty="0" err="1"/>
              <a:t>Comconnector</a:t>
            </a:r>
            <a:r>
              <a:rPr lang="ru-RU" dirty="0"/>
              <a:t> – возможна загрузка в БД плана счетов, справочников, документов, проводок, остатков (без открытия программы 1Сv8). Кроме этого, имеется конструктор запросов, посредством которого можно получить данные из основных объектов конфигурации, в т.ч. регистров. </a:t>
            </a:r>
          </a:p>
        </p:txBody>
      </p:sp>
    </p:spTree>
    <p:extLst>
      <p:ext uri="{BB962C8B-B14F-4D97-AF65-F5344CB8AC3E}">
        <p14:creationId xmlns:p14="http://schemas.microsoft.com/office/powerpoint/2010/main" val="93058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6059AD-9036-402C-A198-803EB3D3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7993"/>
            <a:ext cx="9785062" cy="476189"/>
          </a:xfrm>
        </p:spPr>
        <p:txBody>
          <a:bodyPr>
            <a:noAutofit/>
          </a:bodyPr>
          <a:lstStyle/>
          <a:p>
            <a:r>
              <a:rPr lang="ru-RU" sz="2800" dirty="0"/>
              <a:t>Интеграция с 1С</a:t>
            </a:r>
            <a:r>
              <a:rPr lang="en-US" sz="2800" dirty="0"/>
              <a:t>v</a:t>
            </a:r>
            <a:r>
              <a:rPr lang="ru-RU" sz="2800" dirty="0"/>
              <a:t>8 (справочники)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F90C5B-AD21-4F4C-B7FA-952AFE34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9531"/>
            <a:ext cx="11604978" cy="56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B9D02-DC6D-447A-AD44-2CEE62A5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8" y="83126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Интеграция с 1С</a:t>
            </a:r>
            <a:r>
              <a:rPr lang="en-US" sz="2800" dirty="0"/>
              <a:t>v</a:t>
            </a:r>
            <a:r>
              <a:rPr lang="ru-RU" sz="2800" dirty="0"/>
              <a:t>8 (документы)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85BC19-ACE7-4E67-B020-1E232437C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816119"/>
            <a:ext cx="112680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E9E5F-1C6B-4FEB-8EBD-E0015D22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6" y="124690"/>
            <a:ext cx="10131425" cy="486197"/>
          </a:xfrm>
        </p:spPr>
        <p:txBody>
          <a:bodyPr>
            <a:noAutofit/>
          </a:bodyPr>
          <a:lstStyle/>
          <a:p>
            <a:r>
              <a:rPr lang="ru-RU" sz="2800" dirty="0"/>
              <a:t>Интеграция с 1С</a:t>
            </a:r>
            <a:r>
              <a:rPr lang="en-US" sz="2800" dirty="0"/>
              <a:t>v</a:t>
            </a:r>
            <a:r>
              <a:rPr lang="ru-RU" sz="2800" dirty="0"/>
              <a:t>8 (проводки)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9D618C-714A-4D50-A84D-576A78849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8" y="610888"/>
            <a:ext cx="10962616" cy="62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91998-C5FD-4ECB-8B1C-F05D007C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0836"/>
            <a:ext cx="10131425" cy="505553"/>
          </a:xfrm>
        </p:spPr>
        <p:txBody>
          <a:bodyPr>
            <a:noAutofit/>
          </a:bodyPr>
          <a:lstStyle/>
          <a:p>
            <a:r>
              <a:rPr lang="ru-RU" sz="2800" dirty="0"/>
              <a:t>Интеграция с 1С</a:t>
            </a:r>
            <a:r>
              <a:rPr lang="en-US" sz="2800" dirty="0"/>
              <a:t>v</a:t>
            </a:r>
            <a:r>
              <a:rPr lang="ru-RU" sz="2800" dirty="0"/>
              <a:t>8 (остатки)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0A1248-63FE-4A40-AF5C-B4A04D29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83" y="616390"/>
            <a:ext cx="10922145" cy="62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4B19C-4C74-481B-B530-A81521B2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6983"/>
            <a:ext cx="10131425" cy="457199"/>
          </a:xfrm>
        </p:spPr>
        <p:txBody>
          <a:bodyPr>
            <a:noAutofit/>
          </a:bodyPr>
          <a:lstStyle/>
          <a:p>
            <a:r>
              <a:rPr lang="ru-RU" sz="2800" dirty="0"/>
              <a:t>Интеграция с 1С</a:t>
            </a:r>
            <a:r>
              <a:rPr lang="en-US" sz="2800" dirty="0"/>
              <a:t>v</a:t>
            </a:r>
            <a:r>
              <a:rPr lang="ru-RU" sz="2800" dirty="0"/>
              <a:t>8 (конструктор запросов)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1F3C06-62D5-4195-B9E7-B689DDC2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0" y="595743"/>
            <a:ext cx="10796615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96182-C8A1-48C3-A3C2-75F34D3D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52" y="41565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Планирование проверок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349C39-CABC-45F3-B644-EC4221F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50" y="401784"/>
            <a:ext cx="11035144" cy="1357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Перед проведением проверок (аудита) деятельности подразделений в рамках реализации системы внутреннего контроля необходимо разработать план проверок на отчетный период. </a:t>
            </a:r>
          </a:p>
          <a:p>
            <a:pPr marL="0" indent="0" algn="just">
              <a:buNone/>
            </a:pPr>
            <a:r>
              <a:rPr lang="ru-RU" dirty="0"/>
              <a:t>Ввод новых плановых проверок осуществляется на вкладке «</a:t>
            </a:r>
            <a:r>
              <a:rPr lang="ru-RU" dirty="0" err="1"/>
              <a:t>Вкладки:План</a:t>
            </a:r>
            <a:r>
              <a:rPr lang="ru-RU" dirty="0"/>
              <a:t> проверок/Создать план проверок».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2" y="1950834"/>
            <a:ext cx="11145540" cy="29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81878B-9A0C-4E10-B438-9E8702B8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02" y="41565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Исполнение</a:t>
            </a:r>
            <a:r>
              <a:rPr lang="ru-RU" sz="2800" b="1" dirty="0"/>
              <a:t> </a:t>
            </a:r>
            <a:r>
              <a:rPr lang="ru-RU" sz="2800" dirty="0"/>
              <a:t>плана</a:t>
            </a:r>
            <a:r>
              <a:rPr lang="ru-RU" sz="2800" b="1" dirty="0"/>
              <a:t>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0AC715-FF73-41B3-83BF-6BDEA7A3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29" y="443348"/>
            <a:ext cx="11088510" cy="25004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БД есть возможность сопоставить фактические (при условии что они занесены) проверки плановым, т.е. посмотреть насколько своевременно и в полном объеме проведены фактические проверки в сравнении с плановыми параметрами (сроки, продолжительность и т.д.). </a:t>
            </a:r>
          </a:p>
          <a:p>
            <a:pPr marL="0" indent="0" algn="just">
              <a:buNone/>
            </a:pPr>
            <a:r>
              <a:rPr lang="ru-RU" dirty="0"/>
              <a:t>Как видно на примере в таблице из 7 плановых проверок, одной (седьмой) – не сопоставлены фактические проверки, так как сроки фактической проверки (начало и конец) пусты, а также не проставлены тип проверки и операционная единица. При закрытии отчетного периода данная ситуация данная ситуация может рассматриваться как неисполнение плана проверок подразделениями СВК.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2" y="2985654"/>
            <a:ext cx="11045637" cy="19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6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C80C4B-6BA8-44EB-A16C-06910BB8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33" y="41565"/>
            <a:ext cx="10131425" cy="457199"/>
          </a:xfrm>
        </p:spPr>
        <p:txBody>
          <a:bodyPr>
            <a:noAutofit/>
          </a:bodyPr>
          <a:lstStyle/>
          <a:p>
            <a:r>
              <a:rPr lang="ru-RU" sz="2800" dirty="0"/>
              <a:t>Ввод в БД общей информации о проверке.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ED8E47-73D3-4218-BEAD-277E8B94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33" y="457202"/>
            <a:ext cx="10919177" cy="9698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Помимо внесения информации о проверке (атрибуты, параметры, сроки и т.д.) имеется возможность вложить документы в запись о проверке – отчет, приказы и т.д. Также имеется возможность назначить рабочую группу.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3" y="1581726"/>
            <a:ext cx="10964558" cy="44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8E02A-51A6-4C66-8E9E-D50419EC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28" y="41565"/>
            <a:ext cx="10131425" cy="372533"/>
          </a:xfrm>
        </p:spPr>
        <p:txBody>
          <a:bodyPr>
            <a:noAutofit/>
          </a:bodyPr>
          <a:lstStyle/>
          <a:p>
            <a:r>
              <a:rPr lang="ru-RU" sz="2800" dirty="0"/>
              <a:t>Ввод в БД программы проверки.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13EE94-E239-4985-8EEE-8950F34A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91" y="443604"/>
            <a:ext cx="11017186" cy="15832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Данный функционал опциональный (не обязательный) и необходим лишь для организации контроля полноты рассмотренных в программе проверки вопросов – в дальнейшем выявленные нарушения можно привязать к пунктам программы проверки.</a:t>
            </a:r>
          </a:p>
          <a:p>
            <a:pPr marL="0" indent="0" algn="just">
              <a:buNone/>
            </a:pPr>
            <a:r>
              <a:rPr lang="ru-RU" dirty="0"/>
              <a:t>После внесения общей информации о проверке необходимо внести данные о программе проверки (перечень рассматриваемых вопросов в разрезе участников и сроков).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28" y="2713037"/>
            <a:ext cx="10859049" cy="23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96374-6BC0-497F-8B40-3B8D650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565"/>
            <a:ext cx="10131425" cy="474133"/>
          </a:xfrm>
        </p:spPr>
        <p:txBody>
          <a:bodyPr>
            <a:noAutofit/>
          </a:bodyPr>
          <a:lstStyle/>
          <a:p>
            <a:r>
              <a:rPr lang="ru-RU" sz="2800" dirty="0"/>
              <a:t>Ввод в БД нарушений (недостатков).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2" y="573203"/>
            <a:ext cx="10699715" cy="61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50EE4D-8761-4104-91D3-3BF4327F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41565"/>
            <a:ext cx="10131425" cy="457200"/>
          </a:xfrm>
        </p:spPr>
        <p:txBody>
          <a:bodyPr>
            <a:noAutofit/>
          </a:bodyPr>
          <a:lstStyle/>
          <a:p>
            <a:r>
              <a:rPr lang="ru-RU" sz="2800" dirty="0"/>
              <a:t>Ввод в БД нарушений (продолжение).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DE19E4-30C4-4B2D-9245-147DB736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72" y="540329"/>
            <a:ext cx="11547137" cy="15655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данной БД используется следующая логика построения связей:</a:t>
            </a:r>
          </a:p>
          <a:p>
            <a:pPr marL="0" indent="0">
              <a:buNone/>
            </a:pPr>
            <a:r>
              <a:rPr lang="ru-RU" dirty="0"/>
              <a:t>Объект «Проверка» - </a:t>
            </a:r>
            <a:r>
              <a:rPr lang="en-US" dirty="0"/>
              <a:t>&gt;</a:t>
            </a:r>
            <a:r>
              <a:rPr lang="ru-RU" dirty="0"/>
              <a:t> реестр «Нарушения» </a:t>
            </a:r>
            <a:r>
              <a:rPr lang="en-US" dirty="0"/>
              <a:t>- &gt;</a:t>
            </a:r>
            <a:r>
              <a:rPr lang="ru-RU" dirty="0"/>
              <a:t> реестр «Корректировочные мероприятия» -</a:t>
            </a:r>
            <a:r>
              <a:rPr lang="en-US" dirty="0"/>
              <a:t> &gt;</a:t>
            </a:r>
            <a:r>
              <a:rPr lang="ru-RU" dirty="0"/>
              <a:t> реестр «Статусы  исполнения нарушений).</a:t>
            </a:r>
          </a:p>
          <a:p>
            <a:pPr marL="0" indent="0">
              <a:buNone/>
            </a:pPr>
            <a:r>
              <a:rPr lang="ru-RU" dirty="0"/>
              <a:t>БД автоматически анализирует полученные от проверяемых статусы мероприятий, если статус = «Исполнено» или «Снято с контроля» то нарушения, в которые включены этим мероприятия – также приобретают статус устранено. Аналогично происходит и в отношении проверок – только при условии, что </a:t>
            </a:r>
            <a:r>
              <a:rPr lang="ru-RU" b="1" u="sng" dirty="0"/>
              <a:t>все нарушения</a:t>
            </a:r>
            <a:r>
              <a:rPr lang="ru-RU" dirty="0"/>
              <a:t>, входящие в проверку будут устранены, то и сама </a:t>
            </a:r>
            <a:r>
              <a:rPr lang="ru-RU" b="1" u="sng" dirty="0"/>
              <a:t>проверка считается закрытой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2" y="2203780"/>
            <a:ext cx="11247820" cy="45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97175A-4786-4D23-B64A-0AD2DEA3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565"/>
            <a:ext cx="10841182" cy="850258"/>
          </a:xfrm>
        </p:spPr>
        <p:txBody>
          <a:bodyPr>
            <a:noAutofit/>
          </a:bodyPr>
          <a:lstStyle/>
          <a:p>
            <a:r>
              <a:rPr lang="ru-RU" sz="2800" dirty="0"/>
              <a:t>Ввод В БД мероприятий по устранению нарушений (корректировочные процедуры)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906224"/>
            <a:ext cx="10404763" cy="59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8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118</TotalTime>
  <Words>973</Words>
  <Application>Microsoft Office PowerPoint</Application>
  <PresentationFormat>Произвольный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Небесная</vt:lpstr>
      <vt:lpstr>  База данных Analysis Core </vt:lpstr>
      <vt:lpstr>Основные положения</vt:lpstr>
      <vt:lpstr>Планирование проверок</vt:lpstr>
      <vt:lpstr>Исполнение плана.</vt:lpstr>
      <vt:lpstr>Ввод в БД общей информации о проверке.</vt:lpstr>
      <vt:lpstr>Ввод в БД программы проверки.</vt:lpstr>
      <vt:lpstr>Ввод в БД нарушений (недостатков).</vt:lpstr>
      <vt:lpstr>Ввод в БД нарушений (продолжение).</vt:lpstr>
      <vt:lpstr>Ввод В БД мероприятий по устранению нарушений (корректировочные процедуры)</vt:lpstr>
      <vt:lpstr>Просмотр информации о нарушениях, мероприятиях и статусах  устранения.</vt:lpstr>
      <vt:lpstr>Рабочие документы.</vt:lpstr>
      <vt:lpstr>Мониторинг исполнения нарушений: запрос статуса</vt:lpstr>
      <vt:lpstr>запрос статуса (продолжение)</vt:lpstr>
      <vt:lpstr>Ввод в БД статуса устранения.</vt:lpstr>
      <vt:lpstr>Информирование ответственного подразделения об итоговом статусе.</vt:lpstr>
      <vt:lpstr>Контроль соблюдения сроков исполнения корректировочных мероприятий.</vt:lpstr>
      <vt:lpstr>Отчетность</vt:lpstr>
      <vt:lpstr>Отчет по эффективности СВК.</vt:lpstr>
      <vt:lpstr>Интеграция с 1Сv8 (подключение)</vt:lpstr>
      <vt:lpstr>Интеграция с 1Сv8 (справочники)</vt:lpstr>
      <vt:lpstr>Интеграция с 1Сv8 (документы)</vt:lpstr>
      <vt:lpstr>Интеграция с 1Сv8 (проводки)</vt:lpstr>
      <vt:lpstr>Интеграция с 1Сv8 (остатки)</vt:lpstr>
      <vt:lpstr>Интеграция с 1Сv8 (конструктор запросов)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База данных Analysis Core </dc:title>
  <dc:creator>Андрейка</dc:creator>
  <cp:lastModifiedBy>Луговой Андрей</cp:lastModifiedBy>
  <cp:revision>20</cp:revision>
  <dcterms:created xsi:type="dcterms:W3CDTF">2018-06-05T12:47:04Z</dcterms:created>
  <dcterms:modified xsi:type="dcterms:W3CDTF">2018-06-06T23:43:58Z</dcterms:modified>
</cp:coreProperties>
</file>